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2" r:id="rId2"/>
    <p:sldId id="263" r:id="rId3"/>
    <p:sldId id="264" r:id="rId4"/>
    <p:sldId id="265" r:id="rId5"/>
    <p:sldId id="266" r:id="rId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79" d="100"/>
          <a:sy n="79" d="100"/>
        </p:scale>
        <p:origin x="806" y="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tmp>
</file>

<file path=ppt/media/image11.tmp>
</file>

<file path=ppt/media/image12.tmp>
</file>

<file path=ppt/media/image13.tmp>
</file>

<file path=ppt/media/image14.tmp>
</file>

<file path=ppt/media/image15.png>
</file>

<file path=ppt/media/image16.png>
</file>

<file path=ppt/media/image17.tmp>
</file>

<file path=ppt/media/image2.tmp>
</file>

<file path=ppt/media/image3.jpeg>
</file>

<file path=ppt/media/image4.png>
</file>

<file path=ppt/media/image5.jpeg>
</file>

<file path=ppt/media/image6.tmp>
</file>

<file path=ppt/media/image7.tmp>
</file>

<file path=ppt/media/image8.tmp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69330B-465B-55F6-B659-AFDF803D72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D220435-B4CC-A07B-EFAE-A7EADFA32D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D3FF81-06FE-E999-EFCB-203198A044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0CFC35-EC49-8454-F7D0-72DB625A64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7D7690-D190-48D0-6B9E-6670AA10A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74437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4E3180-7232-F22C-543D-CA6C81129F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513CAEE-69AB-EC9F-9828-5F65B4A3CAE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BCC6C-CE44-428C-AFAB-FCC3CAA7B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B9F07F-DFB7-4577-217C-0B167C73AB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4B2878-C8FF-0C0B-24F3-D03D8A425D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85039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C27BF45-A093-D762-A741-828D24AB3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0A825C-97CA-C5F9-2712-174EA21675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655A0D-C241-40B2-7A21-08BE665D71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C5C5B2-DD9D-79D4-6E77-E3194F8077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844600-A5F2-53AF-3088-62205ED7D7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98817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3224E2-A491-228B-CE34-D99768626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630510-F9FE-B35A-9920-90FA053D5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BFA66C2-95CA-3424-EBEB-DEA0359581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7161C36-0192-7F0A-A19A-595F3014F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9D1A0B-C6BB-DD1B-61EC-FF4234B1B6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66823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1DC6B-344A-DF35-C4C6-3E3DAE03A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E6B54F-924E-7DD0-30EF-D6E58F72CC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EB6EBA-D6EF-7BA2-9639-6ED7D1C38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9BCC20-E4A6-4203-E03C-8D70122E33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B423DD-A166-1BDB-9A1B-5BCB868249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6899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A3086-DB51-6019-ACC5-840258AAA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F4538B0-289D-CA92-D9AD-BCE807E0BC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01506E-CF7D-94EE-92F0-DCB45D5C2B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305461E-87AA-7BAC-B860-1708C9E731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6576D80-7A97-4E01-87C1-1C58589B1F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6B1437-E606-F7B5-B3DB-C1406592F1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88944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F7D1DA-58A5-BB42-9800-B4BC461B3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F78524-C351-A81D-6BE7-0184D61EE73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F8E4F3B-FED6-72CC-ADC3-70FEADC445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7432F2-877F-8D17-5028-FC64C2067E9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BAC28C5-C530-AB8A-60AB-AD0F1B2CA7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5D39044-C0F7-CC56-F171-12B38FE059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E844D30-CFDC-E96F-CF79-32AB6E85E7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F6D801-D247-4B86-E809-2413EC1B80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37915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8ACFF-CBB5-3538-52F5-348451B305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4D67A34-3EDA-E1E3-6CDD-40DB23B09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3DE3A7-607B-8842-A1FA-8B843F7D9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8AF2D8-4E31-040D-CF23-52E787643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554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C7D2DC-D69D-D5BE-5BAF-A4639F5B1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59B7A3-9AD3-A7BA-2C03-AE8A5A395D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96CB6D9-0FB8-CE30-8CD5-68F72E513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58846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224039-BBC9-948A-5C18-B5615A253C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A586AA-94DE-15CD-6F0B-D8EDF96A42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8102BA8-B954-7BB9-5E69-C1A693B04A3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4EB8F3D-202C-5D26-06F0-662061BF8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9A541B-F10E-86E3-0E66-00F16FD86F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6DE094B-5CC5-92BA-9752-CC74B3F6A2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0243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7F158D-256F-0A0E-F46E-AB3A6B064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78B484-E9C0-F02E-C37B-027ED08EC3D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620A5B-87D6-C59F-D87F-705136851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4AD27C-5D2E-F65B-F23E-92FA0DFCD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EAE7CF-DE5D-F6F5-5E99-38B7C4B9C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897DED2-5A02-BFB6-438D-D2598566E2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102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A2AB0D1-450B-F36C-3D1B-A5A1917B06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AC6DCAC-9DCA-1A26-1F64-4324FA2D614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E0D0B8-DB74-2C9B-32B8-0DD9599935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2701F67-69F6-4BB3-966A-260D0646A8B7}" type="datetimeFigureOut">
              <a:rPr lang="en-US" smtClean="0"/>
              <a:t>11/10/2023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3ECB5D-9E49-5C8B-2421-7431FCFCECE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DB9BB5-380B-3337-2C57-0A8764FE9E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E881F72A-E200-4D32-A9FA-0AB80AF1690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8122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m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e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mp"/><Relationship Id="rId2" Type="http://schemas.openxmlformats.org/officeDocument/2006/relationships/image" Target="../media/image6.tmp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tm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tmp"/><Relationship Id="rId3" Type="http://schemas.openxmlformats.org/officeDocument/2006/relationships/image" Target="../media/image1.png"/><Relationship Id="rId7" Type="http://schemas.openxmlformats.org/officeDocument/2006/relationships/image" Target="../media/image13.tmp"/><Relationship Id="rId2" Type="http://schemas.openxmlformats.org/officeDocument/2006/relationships/image" Target="../media/image10.tm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tmp"/><Relationship Id="rId5" Type="http://schemas.openxmlformats.org/officeDocument/2006/relationships/image" Target="../media/image11.tmp"/><Relationship Id="rId4" Type="http://schemas.openxmlformats.org/officeDocument/2006/relationships/image" Target="../media/image3.jpeg"/><Relationship Id="rId9" Type="http://schemas.openxmlformats.org/officeDocument/2006/relationships/image" Target="../media/image1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jpeg"/><Relationship Id="rId5" Type="http://schemas.openxmlformats.org/officeDocument/2006/relationships/image" Target="../media/image2.tmp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Rectangle 16">
            <a:extLst>
              <a:ext uri="{FF2B5EF4-FFF2-40B4-BE49-F238E27FC236}">
                <a16:creationId xmlns:a16="http://schemas.microsoft.com/office/drawing/2014/main" id="{D43EFEDE-2E4D-E349-AE89-CA644D50405C}"/>
              </a:ext>
            </a:extLst>
          </p:cNvPr>
          <p:cNvSpPr/>
          <p:nvPr/>
        </p:nvSpPr>
        <p:spPr>
          <a:xfrm>
            <a:off x="1877940" y="5041016"/>
            <a:ext cx="809136" cy="459955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77124F-15F4-8B7C-F9C7-FBA32F7763FC}"/>
              </a:ext>
            </a:extLst>
          </p:cNvPr>
          <p:cNvSpPr/>
          <p:nvPr/>
        </p:nvSpPr>
        <p:spPr>
          <a:xfrm>
            <a:off x="1877940" y="3657919"/>
            <a:ext cx="809135" cy="92865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2AF7AF-21F8-57B0-628E-8660392F9B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Smartphone as Stethoscope</a:t>
            </a:r>
          </a:p>
        </p:txBody>
      </p:sp>
      <p:pic>
        <p:nvPicPr>
          <p:cNvPr id="1026" name="Picture 2" descr="Smartphone icon">
            <a:extLst>
              <a:ext uri="{FF2B5EF4-FFF2-40B4-BE49-F238E27FC236}">
                <a16:creationId xmlns:a16="http://schemas.microsoft.com/office/drawing/2014/main" id="{D7A956D7-0BAB-D2BF-0FC4-D713C1285D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985" y="3739629"/>
            <a:ext cx="1459908" cy="14599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10" descr="A close up of a device&#10;&#10;Description automatically generated">
            <a:extLst>
              <a:ext uri="{FF2B5EF4-FFF2-40B4-BE49-F238E27FC236}">
                <a16:creationId xmlns:a16="http://schemas.microsoft.com/office/drawing/2014/main" id="{9D5DD624-8F89-0835-9489-398EFF70FC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89927" y="1937486"/>
            <a:ext cx="1238750" cy="1306275"/>
          </a:xfrm>
          <a:prstGeom prst="rect">
            <a:avLst/>
          </a:prstGeom>
        </p:spPr>
      </p:pic>
      <p:pic>
        <p:nvPicPr>
          <p:cNvPr id="1028" name="Picture 4" descr="Digital Stethoscope AI">
            <a:extLst>
              <a:ext uri="{FF2B5EF4-FFF2-40B4-BE49-F238E27FC236}">
                <a16:creationId xmlns:a16="http://schemas.microsoft.com/office/drawing/2014/main" id="{8606F30D-6814-32C4-AFDF-03A3D4A41EF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82021" y="1956716"/>
            <a:ext cx="1734776" cy="13010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7E389BF-CB4D-A9BA-7796-710564A34D2D}"/>
              </a:ext>
            </a:extLst>
          </p:cNvPr>
          <p:cNvSpPr txBox="1"/>
          <p:nvPr/>
        </p:nvSpPr>
        <p:spPr>
          <a:xfrm>
            <a:off x="3825234" y="3713686"/>
            <a:ext cx="772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PCG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CF4081D-198B-5C6A-EAAA-76D8DBEB1544}"/>
              </a:ext>
            </a:extLst>
          </p:cNvPr>
          <p:cNvSpPr txBox="1"/>
          <p:nvPr/>
        </p:nvSpPr>
        <p:spPr>
          <a:xfrm>
            <a:off x="1914189" y="4173641"/>
            <a:ext cx="772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IMU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08B7A25-8325-FFFB-D408-E49F994D6EB0}"/>
              </a:ext>
            </a:extLst>
          </p:cNvPr>
          <p:cNvSpPr txBox="1"/>
          <p:nvPr/>
        </p:nvSpPr>
        <p:spPr>
          <a:xfrm>
            <a:off x="1914189" y="5090460"/>
            <a:ext cx="772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PPG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783C7EF-48BD-D36D-FAC7-90EBA781D0F6}"/>
              </a:ext>
            </a:extLst>
          </p:cNvPr>
          <p:cNvSpPr txBox="1"/>
          <p:nvPr/>
        </p:nvSpPr>
        <p:spPr>
          <a:xfrm>
            <a:off x="1914189" y="3718524"/>
            <a:ext cx="772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MIC</a:t>
            </a: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0D167671-380A-F0C9-83FB-9638B7D5B589}"/>
              </a:ext>
            </a:extLst>
          </p:cNvPr>
          <p:cNvCxnSpPr>
            <a:cxnSpLocks/>
            <a:stCxn id="15" idx="3"/>
            <a:endCxn id="12" idx="1"/>
          </p:cNvCxnSpPr>
          <p:nvPr/>
        </p:nvCxnSpPr>
        <p:spPr>
          <a:xfrm flipV="1">
            <a:off x="2687075" y="3898352"/>
            <a:ext cx="1138159" cy="483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Connector: Elbow 20">
            <a:extLst>
              <a:ext uri="{FF2B5EF4-FFF2-40B4-BE49-F238E27FC236}">
                <a16:creationId xmlns:a16="http://schemas.microsoft.com/office/drawing/2014/main" id="{9B241A38-F5D9-EFAB-5653-9C2B32603199}"/>
              </a:ext>
            </a:extLst>
          </p:cNvPr>
          <p:cNvCxnSpPr>
            <a:stCxn id="13" idx="3"/>
            <a:endCxn id="12" idx="1"/>
          </p:cNvCxnSpPr>
          <p:nvPr/>
        </p:nvCxnSpPr>
        <p:spPr>
          <a:xfrm flipV="1">
            <a:off x="2687075" y="3898352"/>
            <a:ext cx="1138159" cy="45995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40F91509-7802-C3D3-53D6-D8C3860C6039}"/>
              </a:ext>
            </a:extLst>
          </p:cNvPr>
          <p:cNvCxnSpPr>
            <a:cxnSpLocks/>
            <a:stCxn id="14" idx="3"/>
            <a:endCxn id="12" idx="2"/>
          </p:cNvCxnSpPr>
          <p:nvPr/>
        </p:nvCxnSpPr>
        <p:spPr>
          <a:xfrm flipV="1">
            <a:off x="2687075" y="4083018"/>
            <a:ext cx="1524602" cy="119210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5" name="TextBox 24">
            <a:extLst>
              <a:ext uri="{FF2B5EF4-FFF2-40B4-BE49-F238E27FC236}">
                <a16:creationId xmlns:a16="http://schemas.microsoft.com/office/drawing/2014/main" id="{58505209-A645-E816-32EB-7943FE454E28}"/>
              </a:ext>
            </a:extLst>
          </p:cNvPr>
          <p:cNvSpPr txBox="1"/>
          <p:nvPr/>
        </p:nvSpPr>
        <p:spPr>
          <a:xfrm>
            <a:off x="5919759" y="3262991"/>
            <a:ext cx="1178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Low-end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1A73879-902D-2F6B-7647-15711B0E29C3}"/>
              </a:ext>
            </a:extLst>
          </p:cNvPr>
          <p:cNvSpPr txBox="1"/>
          <p:nvPr/>
        </p:nvSpPr>
        <p:spPr>
          <a:xfrm>
            <a:off x="8048182" y="3248954"/>
            <a:ext cx="1178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High-end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20739BE-25FC-DB84-FC02-9C9D82AA67B8}"/>
              </a:ext>
            </a:extLst>
          </p:cNvPr>
          <p:cNvSpPr txBox="1"/>
          <p:nvPr/>
        </p:nvSpPr>
        <p:spPr>
          <a:xfrm>
            <a:off x="4857446" y="4052837"/>
            <a:ext cx="600407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How to improve PCG recording?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Measurement: drawbacks of mobile device.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Extra information from IMU, PPG.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200" dirty="0"/>
              <a:t>Data scarcity if deep learning.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BB1E08F5-6731-09BF-41AD-B80D0A655DF5}"/>
              </a:ext>
            </a:extLst>
          </p:cNvPr>
          <p:cNvCxnSpPr>
            <a:cxnSpLocks/>
          </p:cNvCxnSpPr>
          <p:nvPr/>
        </p:nvCxnSpPr>
        <p:spPr>
          <a:xfrm>
            <a:off x="3921994" y="3735325"/>
            <a:ext cx="7210463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9" name="Picture 2" descr="Smartphone icon">
            <a:extLst>
              <a:ext uri="{FF2B5EF4-FFF2-40B4-BE49-F238E27FC236}">
                <a16:creationId xmlns:a16="http://schemas.microsoft.com/office/drawing/2014/main" id="{E51DF208-A7CE-4E88-6154-A22F611E71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9484" y="2060020"/>
            <a:ext cx="1087627" cy="10876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EBE3902-15B7-7328-8225-1A505AC4A8C3}"/>
              </a:ext>
            </a:extLst>
          </p:cNvPr>
          <p:cNvSpPr txBox="1"/>
          <p:nvPr/>
        </p:nvSpPr>
        <p:spPr>
          <a:xfrm>
            <a:off x="3924239" y="3260501"/>
            <a:ext cx="1178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M</a:t>
            </a:r>
            <a:r>
              <a:rPr lang="en-US" altLang="zh-CN" dirty="0"/>
              <a:t>obile</a:t>
            </a:r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F0689A0-2567-6CF7-88D8-0360FB42DE6F}"/>
              </a:ext>
            </a:extLst>
          </p:cNvPr>
          <p:cNvSpPr txBox="1"/>
          <p:nvPr/>
        </p:nvSpPr>
        <p:spPr>
          <a:xfrm>
            <a:off x="10900774" y="3365993"/>
            <a:ext cx="870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Better</a:t>
            </a:r>
          </a:p>
        </p:txBody>
      </p:sp>
      <p:pic>
        <p:nvPicPr>
          <p:cNvPr id="28" name="Picture 2" descr="Ecg - Free electronics icons">
            <a:extLst>
              <a:ext uri="{FF2B5EF4-FFF2-40B4-BE49-F238E27FC236}">
                <a16:creationId xmlns:a16="http://schemas.microsoft.com/office/drawing/2014/main" id="{134F9A36-5687-38B0-6C04-3003937ADE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802169" y="2037968"/>
            <a:ext cx="1095511" cy="109551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C0FD03DE-A46B-38C8-3F6E-C3BF66E9DA23}"/>
              </a:ext>
            </a:extLst>
          </p:cNvPr>
          <p:cNvSpPr txBox="1"/>
          <p:nvPr/>
        </p:nvSpPr>
        <p:spPr>
          <a:xfrm>
            <a:off x="9802169" y="3243761"/>
            <a:ext cx="11781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ECG</a:t>
            </a:r>
          </a:p>
        </p:txBody>
      </p:sp>
      <p:pic>
        <p:nvPicPr>
          <p:cNvPr id="30" name="Picture 4" descr="The Gold Standard | Wiki | Medieval Fantasy (RP) Amino">
            <a:extLst>
              <a:ext uri="{FF2B5EF4-FFF2-40B4-BE49-F238E27FC236}">
                <a16:creationId xmlns:a16="http://schemas.microsoft.com/office/drawing/2014/main" id="{ED967DE5-A0E0-01D4-AFA6-701515B5FB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73557" y="1526313"/>
            <a:ext cx="573334" cy="578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2AC499DE-8E8C-82C6-BAA5-9E59F39AE2FB}"/>
              </a:ext>
            </a:extLst>
          </p:cNvPr>
          <p:cNvSpPr txBox="1"/>
          <p:nvPr/>
        </p:nvSpPr>
        <p:spPr>
          <a:xfrm>
            <a:off x="6122373" y="1438395"/>
            <a:ext cx="7728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PCG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5772ECE3-3D6F-D8A7-ED93-EDD614917367}"/>
              </a:ext>
            </a:extLst>
          </p:cNvPr>
          <p:cNvSpPr/>
          <p:nvPr/>
        </p:nvSpPr>
        <p:spPr>
          <a:xfrm>
            <a:off x="3730172" y="1800012"/>
            <a:ext cx="5829900" cy="1808182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61910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72DC47-FE4B-8260-E5B1-58B4D35FCA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- Chirp</a:t>
            </a:r>
          </a:p>
        </p:txBody>
      </p:sp>
      <p:pic>
        <p:nvPicPr>
          <p:cNvPr id="6" name="Content Placeholder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175A6B19-30A6-2F6E-D4AE-D3C7E1BCB1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6671" y="1690688"/>
            <a:ext cx="2778363" cy="997600"/>
          </a:xfrm>
          <a:prstGeom prst="rect">
            <a:avLst/>
          </a:prstGeom>
        </p:spPr>
      </p:pic>
      <p:pic>
        <p:nvPicPr>
          <p:cNvPr id="7" name="Picture 6" descr="A screenshot of a computer screen&#10;&#10;Description automatically generated">
            <a:extLst>
              <a:ext uri="{FF2B5EF4-FFF2-40B4-BE49-F238E27FC236}">
                <a16:creationId xmlns:a16="http://schemas.microsoft.com/office/drawing/2014/main" id="{2A74D5D5-5630-E55E-A820-ECE2066690F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4340" y="2949288"/>
            <a:ext cx="2780694" cy="99526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9F57E48-E541-A5E8-43A2-AE5C678BF4B8}"/>
              </a:ext>
            </a:extLst>
          </p:cNvPr>
          <p:cNvSpPr txBox="1"/>
          <p:nvPr/>
        </p:nvSpPr>
        <p:spPr>
          <a:xfrm>
            <a:off x="7343021" y="1131860"/>
            <a:ext cx="2540000" cy="3676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Heart sound sample</a:t>
            </a:r>
          </a:p>
        </p:txBody>
      </p:sp>
      <p:pic>
        <p:nvPicPr>
          <p:cNvPr id="10" name="Picture 9" descr="A graph with purple and white lines&#10;&#10;Description automatically generated">
            <a:extLst>
              <a:ext uri="{FF2B5EF4-FFF2-40B4-BE49-F238E27FC236}">
                <a16:creationId xmlns:a16="http://schemas.microsoft.com/office/drawing/2014/main" id="{E5045321-0EBF-9FF4-6758-095815A7B6F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52141" y="1513974"/>
            <a:ext cx="3148766" cy="2639407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9FB30D29-B647-55CD-90EC-1D71DF30DCED}"/>
              </a:ext>
            </a:extLst>
          </p:cNvPr>
          <p:cNvSpPr txBox="1"/>
          <p:nvPr/>
        </p:nvSpPr>
        <p:spPr>
          <a:xfrm>
            <a:off x="5321905" y="4591286"/>
            <a:ext cx="66281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sz="2000" dirty="0"/>
              <a:t>Stethoscope has higher gain </a:t>
            </a:r>
            <a:r>
              <a:rPr lang="en-US" altLang="zh-CN" sz="2000" dirty="0"/>
              <a:t>and SNR.</a:t>
            </a:r>
            <a:endParaRPr lang="en-US" sz="2000" dirty="0"/>
          </a:p>
          <a:p>
            <a:pPr marL="342900" indent="-342900">
              <a:buAutoNum type="arabicPeriod"/>
            </a:pPr>
            <a:r>
              <a:rPr lang="en-US" sz="2000" dirty="0"/>
              <a:t>The advantage is more obvious in low-frequency band, which is also the main components of heart sound.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85EDFEE-6459-F82F-8874-58EEF2838883}"/>
              </a:ext>
            </a:extLst>
          </p:cNvPr>
          <p:cNvSpPr txBox="1"/>
          <p:nvPr/>
        </p:nvSpPr>
        <p:spPr>
          <a:xfrm>
            <a:off x="5321905" y="5719137"/>
            <a:ext cx="557348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IMU (low-pass filter) may help!</a:t>
            </a:r>
          </a:p>
        </p:txBody>
      </p:sp>
      <p:pic>
        <p:nvPicPr>
          <p:cNvPr id="4" name="Picture 3" descr="A graph of a graph of a graph of a graph of a graph of a graph of a graph of a graph of a graph of a graph of a graph of a graph of a graph of&#10;&#10;Description automatically generated">
            <a:extLst>
              <a:ext uri="{FF2B5EF4-FFF2-40B4-BE49-F238E27FC236}">
                <a16:creationId xmlns:a16="http://schemas.microsoft.com/office/drawing/2014/main" id="{122F07B6-0B3B-43DD-06F1-C1FFEC3F6EF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4695" y="1383382"/>
            <a:ext cx="2722438" cy="544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1226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F2DB25-F2F4-2F4B-588E-077AD72FF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Measurement - Heart sound playback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ED480BA-D90A-0134-354F-943F44A31808}"/>
              </a:ext>
            </a:extLst>
          </p:cNvPr>
          <p:cNvSpPr/>
          <p:nvPr/>
        </p:nvSpPr>
        <p:spPr>
          <a:xfrm>
            <a:off x="187567" y="2680473"/>
            <a:ext cx="1112762" cy="624114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Speaker</a:t>
            </a:r>
          </a:p>
        </p:txBody>
      </p:sp>
      <p:pic>
        <p:nvPicPr>
          <p:cNvPr id="18" name="Picture 17" descr="A plastic object with a speaker and stethoscope&#10;&#10;Description automatically generated">
            <a:extLst>
              <a:ext uri="{FF2B5EF4-FFF2-40B4-BE49-F238E27FC236}">
                <a16:creationId xmlns:a16="http://schemas.microsoft.com/office/drawing/2014/main" id="{17229E7D-A4FC-3A00-ACD6-C82F6BE77F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2712" y="4802204"/>
            <a:ext cx="1612959" cy="1554659"/>
          </a:xfrm>
          <a:prstGeom prst="rect">
            <a:avLst/>
          </a:prstGeom>
        </p:spPr>
      </p:pic>
      <p:pic>
        <p:nvPicPr>
          <p:cNvPr id="19" name="Picture 2" descr="Smartphone icon">
            <a:extLst>
              <a:ext uri="{FF2B5EF4-FFF2-40B4-BE49-F238E27FC236}">
                <a16:creationId xmlns:a16="http://schemas.microsoft.com/office/drawing/2014/main" id="{9C1A7949-2DD8-5360-7E0A-19649EB5DF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363" y="1835290"/>
            <a:ext cx="852829" cy="852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4" descr="Digital Stethoscope AI">
            <a:extLst>
              <a:ext uri="{FF2B5EF4-FFF2-40B4-BE49-F238E27FC236}">
                <a16:creationId xmlns:a16="http://schemas.microsoft.com/office/drawing/2014/main" id="{527CDA14-B404-1D86-BB02-E0BBFBC4DC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48363" y="3426468"/>
            <a:ext cx="1112762" cy="8345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A9A86FD2-8448-DB89-7A2F-F4BAA54CFE47}"/>
              </a:ext>
            </a:extLst>
          </p:cNvPr>
          <p:cNvSpPr txBox="1"/>
          <p:nvPr/>
        </p:nvSpPr>
        <p:spPr>
          <a:xfrm>
            <a:off x="1961504" y="6385022"/>
            <a:ext cx="21553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ARSteth</a:t>
            </a:r>
            <a:r>
              <a:rPr lang="en-US" dirty="0"/>
              <a:t> @IPSN’23</a:t>
            </a:r>
          </a:p>
        </p:txBody>
      </p:sp>
      <p:pic>
        <p:nvPicPr>
          <p:cNvPr id="25" name="Picture 24" descr="A screen shot of a sound wave&#10;&#10;Description automatically generated">
            <a:extLst>
              <a:ext uri="{FF2B5EF4-FFF2-40B4-BE49-F238E27FC236}">
                <a16:creationId xmlns:a16="http://schemas.microsoft.com/office/drawing/2014/main" id="{CF034365-E5EC-FD7E-A647-6DA23FF4B38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261" y="1431629"/>
            <a:ext cx="4105233" cy="1453150"/>
          </a:xfrm>
          <a:prstGeom prst="rect">
            <a:avLst/>
          </a:prstGeom>
        </p:spPr>
      </p:pic>
      <p:pic>
        <p:nvPicPr>
          <p:cNvPr id="27" name="Picture 26" descr="A screen shot of a sound wave&#10;&#10;Description automatically generated">
            <a:extLst>
              <a:ext uri="{FF2B5EF4-FFF2-40B4-BE49-F238E27FC236}">
                <a16:creationId xmlns:a16="http://schemas.microsoft.com/office/drawing/2014/main" id="{4F82D46C-5F3B-E59A-DBC4-7C0DADB5E52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2262" y="3097632"/>
            <a:ext cx="4105233" cy="1442844"/>
          </a:xfrm>
          <a:prstGeom prst="rect">
            <a:avLst/>
          </a:prstGeom>
        </p:spPr>
      </p:pic>
      <p:pic>
        <p:nvPicPr>
          <p:cNvPr id="29" name="Picture 28" descr="A close-up of a screen&#10;&#10;Description automatically generated">
            <a:extLst>
              <a:ext uri="{FF2B5EF4-FFF2-40B4-BE49-F238E27FC236}">
                <a16:creationId xmlns:a16="http://schemas.microsoft.com/office/drawing/2014/main" id="{7681D141-30FB-F924-360C-1828BFDCCE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8393" y="1431629"/>
            <a:ext cx="4073899" cy="1456585"/>
          </a:xfrm>
          <a:prstGeom prst="rect">
            <a:avLst/>
          </a:prstGeom>
        </p:spPr>
      </p:pic>
      <p:pic>
        <p:nvPicPr>
          <p:cNvPr id="31" name="Picture 30" descr="A close-up of a screen&#10;&#10;Description automatically generated">
            <a:extLst>
              <a:ext uri="{FF2B5EF4-FFF2-40B4-BE49-F238E27FC236}">
                <a16:creationId xmlns:a16="http://schemas.microsoft.com/office/drawing/2014/main" id="{CD581351-2FC7-F18A-1925-BE0BBDF175B9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99830" y="3074770"/>
            <a:ext cx="4108668" cy="1463456"/>
          </a:xfrm>
          <a:prstGeom prst="rect">
            <a:avLst/>
          </a:prstGeom>
        </p:spPr>
      </p:pic>
      <p:pic>
        <p:nvPicPr>
          <p:cNvPr id="3" name="Picture 2" descr="Dataset Icons - Free SVG &amp; PNG Dataset Images - Noun Project">
            <a:extLst>
              <a:ext uri="{FF2B5EF4-FFF2-40B4-BE49-F238E27FC236}">
                <a16:creationId xmlns:a16="http://schemas.microsoft.com/office/drawing/2014/main" id="{395C4551-13A2-EC93-773A-56C4345013C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713" y="1157077"/>
            <a:ext cx="1148469" cy="1148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4B37DB1A-A83C-8229-B0A3-FC11C0E49880}"/>
              </a:ext>
            </a:extLst>
          </p:cNvPr>
          <p:cNvSpPr txBox="1"/>
          <p:nvPr/>
        </p:nvSpPr>
        <p:spPr>
          <a:xfrm>
            <a:off x="1097780" y="1329865"/>
            <a:ext cx="1097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Public</a:t>
            </a:r>
          </a:p>
          <a:p>
            <a:pPr algn="ctr"/>
            <a:r>
              <a:rPr lang="en-US" dirty="0"/>
              <a:t>Dataset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A56134D6-C4FA-426E-0359-43660D97DDB0}"/>
              </a:ext>
            </a:extLst>
          </p:cNvPr>
          <p:cNvCxnSpPr>
            <a:stCxn id="3" idx="2"/>
            <a:endCxn id="16" idx="0"/>
          </p:cNvCxnSpPr>
          <p:nvPr/>
        </p:nvCxnSpPr>
        <p:spPr>
          <a:xfrm>
            <a:off x="743948" y="2305546"/>
            <a:ext cx="0" cy="3749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Connector: Elbow 7">
            <a:extLst>
              <a:ext uri="{FF2B5EF4-FFF2-40B4-BE49-F238E27FC236}">
                <a16:creationId xmlns:a16="http://schemas.microsoft.com/office/drawing/2014/main" id="{DDC43767-0F8A-3932-0ED2-ED9F8FF403C9}"/>
              </a:ext>
            </a:extLst>
          </p:cNvPr>
          <p:cNvCxnSpPr>
            <a:stCxn id="16" idx="3"/>
            <a:endCxn id="19" idx="1"/>
          </p:cNvCxnSpPr>
          <p:nvPr/>
        </p:nvCxnSpPr>
        <p:spPr>
          <a:xfrm flipV="1">
            <a:off x="1300329" y="2261705"/>
            <a:ext cx="1048034" cy="730825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Connector: Elbow 9">
            <a:extLst>
              <a:ext uri="{FF2B5EF4-FFF2-40B4-BE49-F238E27FC236}">
                <a16:creationId xmlns:a16="http://schemas.microsoft.com/office/drawing/2014/main" id="{C6CB6B76-E6CD-5848-DFD8-4C57E068D691}"/>
              </a:ext>
            </a:extLst>
          </p:cNvPr>
          <p:cNvCxnSpPr>
            <a:stCxn id="16" idx="3"/>
            <a:endCxn id="21" idx="1"/>
          </p:cNvCxnSpPr>
          <p:nvPr/>
        </p:nvCxnSpPr>
        <p:spPr>
          <a:xfrm>
            <a:off x="1300329" y="2992530"/>
            <a:ext cx="1048034" cy="851224"/>
          </a:xfrm>
          <a:prstGeom prst="bentConnector3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2B6DCF1-6803-C5AB-E795-6E2318D016EC}"/>
              </a:ext>
            </a:extLst>
          </p:cNvPr>
          <p:cNvSpPr txBox="1"/>
          <p:nvPr/>
        </p:nvSpPr>
        <p:spPr>
          <a:xfrm>
            <a:off x="4976325" y="4768407"/>
            <a:ext cx="6197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Pros:</a:t>
            </a:r>
          </a:p>
          <a:p>
            <a:pPr marL="342900" indent="-342900">
              <a:buAutoNum type="arabicPeriod"/>
            </a:pPr>
            <a:r>
              <a:rPr lang="en-US" sz="2000" dirty="0"/>
              <a:t>Collect data easily.</a:t>
            </a:r>
          </a:p>
          <a:p>
            <a:pPr marL="342900" indent="-342900">
              <a:buAutoNum type="arabicPeriod"/>
            </a:pPr>
            <a:r>
              <a:rPr lang="en-US" sz="2000" dirty="0"/>
              <a:t>Diverse dataset from patients.</a:t>
            </a:r>
          </a:p>
          <a:p>
            <a:r>
              <a:rPr lang="en-US" sz="2000" dirty="0"/>
              <a:t>Cons:</a:t>
            </a:r>
          </a:p>
          <a:p>
            <a:pPr marL="342900" indent="-342900">
              <a:buAutoNum type="arabicPeriod"/>
            </a:pPr>
            <a:r>
              <a:rPr lang="en-US" sz="2000" dirty="0"/>
              <a:t>Gap between real data.</a:t>
            </a:r>
          </a:p>
          <a:p>
            <a:pPr marL="342900" indent="-342900">
              <a:buAutoNum type="arabicPeriod"/>
            </a:pPr>
            <a:r>
              <a:rPr lang="en-US" sz="2000" dirty="0"/>
              <a:t>We lose the PPG modality.</a:t>
            </a:r>
          </a:p>
        </p:txBody>
      </p:sp>
    </p:spTree>
    <p:extLst>
      <p:ext uri="{BB962C8B-B14F-4D97-AF65-F5344CB8AC3E}">
        <p14:creationId xmlns:p14="http://schemas.microsoft.com/office/powerpoint/2010/main" val="35074562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9A4A3-8970-E31F-73F0-3E691C538B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Dataset from simulation &amp; reality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CF97DCB-1C26-821F-54B5-11C510153041}"/>
              </a:ext>
            </a:extLst>
          </p:cNvPr>
          <p:cNvSpPr/>
          <p:nvPr/>
        </p:nvSpPr>
        <p:spPr>
          <a:xfrm>
            <a:off x="463338" y="3319104"/>
            <a:ext cx="1112762" cy="624114"/>
          </a:xfrm>
          <a:prstGeom prst="rect">
            <a:avLst/>
          </a:prstGeom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Speaker</a:t>
            </a:r>
          </a:p>
        </p:txBody>
      </p:sp>
      <p:pic>
        <p:nvPicPr>
          <p:cNvPr id="5" name="Picture 2" descr="Smartphone icon">
            <a:extLst>
              <a:ext uri="{FF2B5EF4-FFF2-40B4-BE49-F238E27FC236}">
                <a16:creationId xmlns:a16="http://schemas.microsoft.com/office/drawing/2014/main" id="{56C4A29C-18BB-6F4C-8BB9-4D7F007CB4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9981" y="3204746"/>
            <a:ext cx="852829" cy="852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 descr="Dataset Icons - Free SVG &amp; PNG Dataset Images - Noun Project">
            <a:extLst>
              <a:ext uri="{FF2B5EF4-FFF2-40B4-BE49-F238E27FC236}">
                <a16:creationId xmlns:a16="http://schemas.microsoft.com/office/drawing/2014/main" id="{FF1ED363-9757-8238-0C07-A193BC402F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45484" y="1795708"/>
            <a:ext cx="1148469" cy="11484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58064DD-0B48-7F9D-5B3F-E56C669455ED}"/>
              </a:ext>
            </a:extLst>
          </p:cNvPr>
          <p:cNvSpPr txBox="1"/>
          <p:nvPr/>
        </p:nvSpPr>
        <p:spPr>
          <a:xfrm>
            <a:off x="1373551" y="1968496"/>
            <a:ext cx="10978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Public</a:t>
            </a:r>
          </a:p>
          <a:p>
            <a:pPr algn="ctr"/>
            <a:r>
              <a:rPr lang="en-US" dirty="0"/>
              <a:t>Dataset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E671584C-374F-0EEC-A787-3DB6540C348B}"/>
              </a:ext>
            </a:extLst>
          </p:cNvPr>
          <p:cNvCxnSpPr>
            <a:stCxn id="6" idx="2"/>
            <a:endCxn id="4" idx="0"/>
          </p:cNvCxnSpPr>
          <p:nvPr/>
        </p:nvCxnSpPr>
        <p:spPr>
          <a:xfrm>
            <a:off x="1019719" y="2944177"/>
            <a:ext cx="0" cy="37492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5C12DF5F-5077-862D-C844-4E41888B6CC1}"/>
              </a:ext>
            </a:extLst>
          </p:cNvPr>
          <p:cNvCxnSpPr>
            <a:cxnSpLocks/>
            <a:stCxn id="4" idx="3"/>
            <a:endCxn id="5" idx="1"/>
          </p:cNvCxnSpPr>
          <p:nvPr/>
        </p:nvCxnSpPr>
        <p:spPr>
          <a:xfrm>
            <a:off x="1576100" y="3631161"/>
            <a:ext cx="723881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71BA69D3-13DC-1B89-C9EE-97DF363DD60E}"/>
              </a:ext>
            </a:extLst>
          </p:cNvPr>
          <p:cNvSpPr/>
          <p:nvPr/>
        </p:nvSpPr>
        <p:spPr>
          <a:xfrm>
            <a:off x="4443217" y="2531768"/>
            <a:ext cx="1444103" cy="62411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Loss/Metric</a:t>
            </a:r>
          </a:p>
        </p:txBody>
      </p:sp>
      <p:cxnSp>
        <p:nvCxnSpPr>
          <p:cNvPr id="18" name="Connector: Elbow 17">
            <a:extLst>
              <a:ext uri="{FF2B5EF4-FFF2-40B4-BE49-F238E27FC236}">
                <a16:creationId xmlns:a16="http://schemas.microsoft.com/office/drawing/2014/main" id="{AC90BDD5-E64D-05DF-B50A-779CBC23CD13}"/>
              </a:ext>
            </a:extLst>
          </p:cNvPr>
          <p:cNvCxnSpPr>
            <a:cxnSpLocks/>
            <a:stCxn id="7" idx="3"/>
            <a:endCxn id="16" idx="0"/>
          </p:cNvCxnSpPr>
          <p:nvPr/>
        </p:nvCxnSpPr>
        <p:spPr>
          <a:xfrm>
            <a:off x="2471352" y="2291662"/>
            <a:ext cx="2693917" cy="240106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3463E243-408D-9A76-4479-1D1805843432}"/>
              </a:ext>
            </a:extLst>
          </p:cNvPr>
          <p:cNvCxnSpPr>
            <a:cxnSpLocks/>
            <a:stCxn id="5" idx="3"/>
            <a:endCxn id="16" idx="2"/>
          </p:cNvCxnSpPr>
          <p:nvPr/>
        </p:nvCxnSpPr>
        <p:spPr>
          <a:xfrm flipV="1">
            <a:off x="3152810" y="3155882"/>
            <a:ext cx="2012459" cy="475279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BB7FD3F4-35F9-3CC5-9147-C3CC8FA30C4D}"/>
              </a:ext>
            </a:extLst>
          </p:cNvPr>
          <p:cNvSpPr txBox="1"/>
          <p:nvPr/>
        </p:nvSpPr>
        <p:spPr>
          <a:xfrm>
            <a:off x="2860614" y="1907893"/>
            <a:ext cx="1301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Reference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3D72F5F5-B97B-D563-9D55-9CB1CC8F21A7}"/>
              </a:ext>
            </a:extLst>
          </p:cNvPr>
          <p:cNvSpPr txBox="1"/>
          <p:nvPr/>
        </p:nvSpPr>
        <p:spPr>
          <a:xfrm>
            <a:off x="895176" y="4276394"/>
            <a:ext cx="366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Training &amp; Validation</a:t>
            </a: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37AA0E89-2A8E-0BD2-B1B0-398D150580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3790" y="2629777"/>
            <a:ext cx="626457" cy="626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25" descr="A close up of a device&#10;&#10;Description automatically generated">
            <a:extLst>
              <a:ext uri="{FF2B5EF4-FFF2-40B4-BE49-F238E27FC236}">
                <a16:creationId xmlns:a16="http://schemas.microsoft.com/office/drawing/2014/main" id="{D0EB764A-46D0-85FD-E0BD-BC779301F9C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11975" y="1834226"/>
            <a:ext cx="957410" cy="1009599"/>
          </a:xfrm>
          <a:prstGeom prst="rect">
            <a:avLst/>
          </a:prstGeom>
        </p:spPr>
      </p:pic>
      <p:pic>
        <p:nvPicPr>
          <p:cNvPr id="27" name="Picture 4" descr="Digital Stethoscope AI">
            <a:extLst>
              <a:ext uri="{FF2B5EF4-FFF2-40B4-BE49-F238E27FC236}">
                <a16:creationId xmlns:a16="http://schemas.microsoft.com/office/drawing/2014/main" id="{E0D45434-3786-2493-1828-9C4EAD5C46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9880" y="1965025"/>
            <a:ext cx="1017267" cy="7629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2" descr="Smartphone icon">
            <a:extLst>
              <a:ext uri="{FF2B5EF4-FFF2-40B4-BE49-F238E27FC236}">
                <a16:creationId xmlns:a16="http://schemas.microsoft.com/office/drawing/2014/main" id="{A04C74CC-87DF-AE75-F0E8-1663AF0F197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9880" y="3200125"/>
            <a:ext cx="852829" cy="8528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A4178F37-DDA0-D540-5C23-3BFC433D3DEA}"/>
              </a:ext>
            </a:extLst>
          </p:cNvPr>
          <p:cNvCxnSpPr>
            <a:cxnSpLocks/>
            <a:stCxn id="2050" idx="3"/>
            <a:endCxn id="27" idx="1"/>
          </p:cNvCxnSpPr>
          <p:nvPr/>
        </p:nvCxnSpPr>
        <p:spPr>
          <a:xfrm flipV="1">
            <a:off x="6800247" y="2346501"/>
            <a:ext cx="759633" cy="596505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Connector: Elbow 31">
            <a:extLst>
              <a:ext uri="{FF2B5EF4-FFF2-40B4-BE49-F238E27FC236}">
                <a16:creationId xmlns:a16="http://schemas.microsoft.com/office/drawing/2014/main" id="{B11ACADA-CD7E-E349-52F7-32CEE1787DEA}"/>
              </a:ext>
            </a:extLst>
          </p:cNvPr>
          <p:cNvCxnSpPr>
            <a:cxnSpLocks/>
            <a:stCxn id="2050" idx="3"/>
            <a:endCxn id="28" idx="1"/>
          </p:cNvCxnSpPr>
          <p:nvPr/>
        </p:nvCxnSpPr>
        <p:spPr>
          <a:xfrm>
            <a:off x="6800247" y="2943006"/>
            <a:ext cx="759633" cy="683534"/>
          </a:xfrm>
          <a:prstGeom prst="bentConnector3">
            <a:avLst>
              <a:gd name="adj1" fmla="val 50000"/>
            </a:avLst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EF97246E-1FAE-23D7-D0DD-8570F05576D0}"/>
              </a:ext>
            </a:extLst>
          </p:cNvPr>
          <p:cNvSpPr/>
          <p:nvPr/>
        </p:nvSpPr>
        <p:spPr>
          <a:xfrm>
            <a:off x="10197108" y="2630948"/>
            <a:ext cx="1112762" cy="62411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Metric</a:t>
            </a:r>
          </a:p>
        </p:txBody>
      </p:sp>
      <p:cxnSp>
        <p:nvCxnSpPr>
          <p:cNvPr id="39" name="Connector: Elbow 38">
            <a:extLst>
              <a:ext uri="{FF2B5EF4-FFF2-40B4-BE49-F238E27FC236}">
                <a16:creationId xmlns:a16="http://schemas.microsoft.com/office/drawing/2014/main" id="{E0260899-BDA7-ED98-CF64-F537BC5D852E}"/>
              </a:ext>
            </a:extLst>
          </p:cNvPr>
          <p:cNvCxnSpPr>
            <a:cxnSpLocks/>
            <a:stCxn id="26" idx="3"/>
            <a:endCxn id="38" idx="0"/>
          </p:cNvCxnSpPr>
          <p:nvPr/>
        </p:nvCxnSpPr>
        <p:spPr>
          <a:xfrm>
            <a:off x="9769385" y="2339026"/>
            <a:ext cx="984104" cy="291922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0" name="Connector: Elbow 39">
            <a:extLst>
              <a:ext uri="{FF2B5EF4-FFF2-40B4-BE49-F238E27FC236}">
                <a16:creationId xmlns:a16="http://schemas.microsoft.com/office/drawing/2014/main" id="{C310C975-489D-758D-1621-E7BD230241B6}"/>
              </a:ext>
            </a:extLst>
          </p:cNvPr>
          <p:cNvCxnSpPr>
            <a:cxnSpLocks/>
            <a:stCxn id="28" idx="3"/>
            <a:endCxn id="38" idx="2"/>
          </p:cNvCxnSpPr>
          <p:nvPr/>
        </p:nvCxnSpPr>
        <p:spPr>
          <a:xfrm flipV="1">
            <a:off x="8412709" y="3255062"/>
            <a:ext cx="2340780" cy="371478"/>
          </a:xfrm>
          <a:prstGeom prst="bentConnector2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78536B2B-2B28-5988-77CF-E969F248BECC}"/>
              </a:ext>
            </a:extLst>
          </p:cNvPr>
          <p:cNvSpPr txBox="1"/>
          <p:nvPr/>
        </p:nvSpPr>
        <p:spPr>
          <a:xfrm>
            <a:off x="7226731" y="4276394"/>
            <a:ext cx="366243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Test only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03A445F-BE51-9908-BE4A-90213883ECC1}"/>
              </a:ext>
            </a:extLst>
          </p:cNvPr>
          <p:cNvSpPr/>
          <p:nvPr/>
        </p:nvSpPr>
        <p:spPr>
          <a:xfrm>
            <a:off x="3428136" y="3319103"/>
            <a:ext cx="895064" cy="62411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DNN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034ACB5-3F67-4FB2-38F2-1FA78CF3048D}"/>
              </a:ext>
            </a:extLst>
          </p:cNvPr>
          <p:cNvSpPr/>
          <p:nvPr/>
        </p:nvSpPr>
        <p:spPr>
          <a:xfrm>
            <a:off x="9057950" y="3316276"/>
            <a:ext cx="895064" cy="62411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DNN</a:t>
            </a:r>
          </a:p>
        </p:txBody>
      </p:sp>
    </p:spTree>
    <p:extLst>
      <p:ext uri="{BB962C8B-B14F-4D97-AF65-F5344CB8AC3E}">
        <p14:creationId xmlns:p14="http://schemas.microsoft.com/office/powerpoint/2010/main" val="1715058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A1BEE5-0727-5C71-8BD0-CA945509F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Playback Simulation: Multi-modal</a:t>
            </a:r>
          </a:p>
        </p:txBody>
      </p:sp>
      <p:pic>
        <p:nvPicPr>
          <p:cNvPr id="8" name="Picture 7" descr="A close up of a device&#10;&#10;Description automatically generated">
            <a:extLst>
              <a:ext uri="{FF2B5EF4-FFF2-40B4-BE49-F238E27FC236}">
                <a16:creationId xmlns:a16="http://schemas.microsoft.com/office/drawing/2014/main" id="{DBFF25B6-D364-039F-E685-A64701D020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8117" y="1275012"/>
            <a:ext cx="2287598" cy="222480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25577A39-CB31-DA78-3B94-B673FE209DBD}"/>
              </a:ext>
            </a:extLst>
          </p:cNvPr>
          <p:cNvSpPr txBox="1"/>
          <p:nvPr/>
        </p:nvSpPr>
        <p:spPr>
          <a:xfrm>
            <a:off x="838200" y="1874190"/>
            <a:ext cx="608027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Problem: We can hardly record vibration by IMU.</a:t>
            </a:r>
          </a:p>
          <a:p>
            <a:r>
              <a:rPr lang="en-US" sz="2200" dirty="0"/>
              <a:t>Solution: Silicone-made medical skin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002CDB8-DE8F-F65D-7F1E-BA81538C4A07}"/>
              </a:ext>
            </a:extLst>
          </p:cNvPr>
          <p:cNvSpPr txBox="1"/>
          <p:nvPr/>
        </p:nvSpPr>
        <p:spPr>
          <a:xfrm>
            <a:off x="838200" y="4208961"/>
            <a:ext cx="788488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200" dirty="0"/>
              <a:t>Problem: There is no corresponding PPG signal during playback.</a:t>
            </a:r>
          </a:p>
          <a:p>
            <a:r>
              <a:rPr lang="en-US" sz="2200" dirty="0"/>
              <a:t>Solution: Pending.</a:t>
            </a:r>
          </a:p>
        </p:txBody>
      </p:sp>
    </p:spTree>
    <p:extLst>
      <p:ext uri="{BB962C8B-B14F-4D97-AF65-F5344CB8AC3E}">
        <p14:creationId xmlns:p14="http://schemas.microsoft.com/office/powerpoint/2010/main" val="15084387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otalTime>635</TotalTime>
  <Words>168</Words>
  <Application>Microsoft Office PowerPoint</Application>
  <PresentationFormat>Widescreen</PresentationFormat>
  <Paragraphs>47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Aptos</vt:lpstr>
      <vt:lpstr>Aptos Display</vt:lpstr>
      <vt:lpstr>Arial</vt:lpstr>
      <vt:lpstr>Office Theme</vt:lpstr>
      <vt:lpstr>Smartphone as Stethoscope</vt:lpstr>
      <vt:lpstr>Measurement - Chirp</vt:lpstr>
      <vt:lpstr>Measurement - Heart sound playback</vt:lpstr>
      <vt:lpstr>Dataset from simulation &amp; reality</vt:lpstr>
      <vt:lpstr>Playback Simulation: Multi-modal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Smartphone data</dc:title>
  <dc:creator>Lixing He (FESCO Adecco Human Resources)</dc:creator>
  <cp:lastModifiedBy>Lixing He (FESCO Adecco Human Resources)</cp:lastModifiedBy>
  <cp:revision>21</cp:revision>
  <dcterms:created xsi:type="dcterms:W3CDTF">2023-10-18T02:30:33Z</dcterms:created>
  <dcterms:modified xsi:type="dcterms:W3CDTF">2023-11-10T05:28:42Z</dcterms:modified>
</cp:coreProperties>
</file>

<file path=docProps/thumbnail.jpeg>
</file>